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98" r:id="rId6"/>
    <p:sldId id="299" r:id="rId7"/>
    <p:sldId id="300" r:id="rId8"/>
    <p:sldId id="301" r:id="rId9"/>
    <p:sldId id="294" r:id="rId10"/>
    <p:sldId id="303" r:id="rId11"/>
    <p:sldId id="304" r:id="rId12"/>
    <p:sldId id="291" r:id="rId13"/>
    <p:sldId id="305" r:id="rId14"/>
    <p:sldId id="306" r:id="rId15"/>
    <p:sldId id="30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u !" initials="R!" lastIdx="2" clrIdx="0">
    <p:extLst>
      <p:ext uri="{19B8F6BF-5375-455C-9EA6-DF929625EA0E}">
        <p15:presenceInfo xmlns:p15="http://schemas.microsoft.com/office/powerpoint/2012/main" userId="d20f1b79e0b39d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92A2B"/>
    <a:srgbClr val="FFF7D4"/>
    <a:srgbClr val="F7981C"/>
    <a:srgbClr val="590719"/>
    <a:srgbClr val="DD7229"/>
    <a:srgbClr val="DD7228"/>
    <a:srgbClr val="C7C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74" autoAdjust="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b="0" dirty="0">
                <a:solidFill>
                  <a:schemeClr val="tx1"/>
                </a:solidFill>
              </a:rPr>
              <a:t>Sales</a:t>
            </a:r>
          </a:p>
        </c:rich>
      </c:tx>
      <c:layout>
        <c:manualLayout>
          <c:xMode val="edge"/>
          <c:yMode val="edge"/>
          <c:x val="0.467699019374403"/>
          <c:y val="1.834862385321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Below 10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General</c:formatCode>
                <c:ptCount val="30"/>
              </c:numCache>
            </c:numRef>
          </c:cat>
          <c:val>
            <c:numRef>
              <c:f>Sheet1!$B$2:$B$31</c:f>
              <c:numCache>
                <c:formatCode>General</c:formatCode>
                <c:ptCount val="30"/>
                <c:pt idx="0">
                  <c:v>17677</c:v>
                </c:pt>
                <c:pt idx="1">
                  <c:v>18256</c:v>
                </c:pt>
                <c:pt idx="2">
                  <c:v>16565</c:v>
                </c:pt>
                <c:pt idx="3">
                  <c:v>17565</c:v>
                </c:pt>
                <c:pt idx="4">
                  <c:v>19027</c:v>
                </c:pt>
                <c:pt idx="5">
                  <c:v>18987</c:v>
                </c:pt>
                <c:pt idx="6">
                  <c:v>16927</c:v>
                </c:pt>
                <c:pt idx="7">
                  <c:v>17338</c:v>
                </c:pt>
                <c:pt idx="8">
                  <c:v>15827</c:v>
                </c:pt>
                <c:pt idx="9">
                  <c:v>18565</c:v>
                </c:pt>
                <c:pt idx="10">
                  <c:v>18472</c:v>
                </c:pt>
                <c:pt idx="11">
                  <c:v>16485</c:v>
                </c:pt>
                <c:pt idx="12">
                  <c:v>17423</c:v>
                </c:pt>
                <c:pt idx="13">
                  <c:v>17624</c:v>
                </c:pt>
                <c:pt idx="14">
                  <c:v>18201</c:v>
                </c:pt>
                <c:pt idx="15">
                  <c:v>17373</c:v>
                </c:pt>
                <c:pt idx="16">
                  <c:v>17337</c:v>
                </c:pt>
                <c:pt idx="17">
                  <c:v>19007</c:v>
                </c:pt>
                <c:pt idx="18">
                  <c:v>18564</c:v>
                </c:pt>
                <c:pt idx="19">
                  <c:v>18374</c:v>
                </c:pt>
                <c:pt idx="20">
                  <c:v>18749</c:v>
                </c:pt>
                <c:pt idx="21">
                  <c:v>17989</c:v>
                </c:pt>
                <c:pt idx="22">
                  <c:v>18003</c:v>
                </c:pt>
                <c:pt idx="23">
                  <c:v>18583</c:v>
                </c:pt>
                <c:pt idx="24">
                  <c:v>17998</c:v>
                </c:pt>
                <c:pt idx="25">
                  <c:v>17854</c:v>
                </c:pt>
                <c:pt idx="26">
                  <c:v>16979</c:v>
                </c:pt>
                <c:pt idx="27">
                  <c:v>17642</c:v>
                </c:pt>
                <c:pt idx="28">
                  <c:v>18257</c:v>
                </c:pt>
                <c:pt idx="29">
                  <c:v>17729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B8-4B81-A4A8-9C1F9B0A4B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 to 20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General</c:formatCode>
                <c:ptCount val="30"/>
              </c:numCache>
            </c:numRef>
          </c:cat>
          <c:val>
            <c:numRef>
              <c:f>Sheet1!$C$2:$C$31</c:f>
              <c:numCache>
                <c:formatCode>General</c:formatCode>
                <c:ptCount val="30"/>
                <c:pt idx="0">
                  <c:v>25989</c:v>
                </c:pt>
                <c:pt idx="1">
                  <c:v>27456</c:v>
                </c:pt>
                <c:pt idx="2">
                  <c:v>26568</c:v>
                </c:pt>
                <c:pt idx="3">
                  <c:v>27568</c:v>
                </c:pt>
                <c:pt idx="4">
                  <c:v>25686</c:v>
                </c:pt>
                <c:pt idx="5">
                  <c:v>27348</c:v>
                </c:pt>
                <c:pt idx="6">
                  <c:v>24112</c:v>
                </c:pt>
                <c:pt idx="7">
                  <c:v>26785</c:v>
                </c:pt>
                <c:pt idx="8">
                  <c:v>26578</c:v>
                </c:pt>
                <c:pt idx="9">
                  <c:v>24578</c:v>
                </c:pt>
                <c:pt idx="10">
                  <c:v>25786</c:v>
                </c:pt>
                <c:pt idx="11">
                  <c:v>26700</c:v>
                </c:pt>
                <c:pt idx="12">
                  <c:v>25898</c:v>
                </c:pt>
                <c:pt idx="13">
                  <c:v>26456</c:v>
                </c:pt>
                <c:pt idx="14">
                  <c:v>27658</c:v>
                </c:pt>
                <c:pt idx="15">
                  <c:v>25784</c:v>
                </c:pt>
                <c:pt idx="16">
                  <c:v>25146</c:v>
                </c:pt>
                <c:pt idx="17">
                  <c:v>27998</c:v>
                </c:pt>
                <c:pt idx="18">
                  <c:v>26478</c:v>
                </c:pt>
                <c:pt idx="19">
                  <c:v>25321</c:v>
                </c:pt>
                <c:pt idx="20">
                  <c:v>25412</c:v>
                </c:pt>
                <c:pt idx="21">
                  <c:v>24759</c:v>
                </c:pt>
                <c:pt idx="22">
                  <c:v>25004</c:v>
                </c:pt>
                <c:pt idx="23">
                  <c:v>25473</c:v>
                </c:pt>
                <c:pt idx="24">
                  <c:v>24087</c:v>
                </c:pt>
                <c:pt idx="25">
                  <c:v>25648</c:v>
                </c:pt>
                <c:pt idx="26">
                  <c:v>24079</c:v>
                </c:pt>
                <c:pt idx="27">
                  <c:v>25786</c:v>
                </c:pt>
                <c:pt idx="28">
                  <c:v>26487</c:v>
                </c:pt>
                <c:pt idx="29">
                  <c:v>25468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B8-4B81-A4A8-9C1F9B0A4B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General</c:formatCode>
                <c:ptCount val="30"/>
              </c:numCache>
            </c:numRef>
          </c:cat>
          <c:val>
            <c:numRef>
              <c:f>Sheet1!$D$2:$D$31</c:f>
              <c:numCache>
                <c:formatCode>General</c:formatCode>
                <c:ptCount val="3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B8-4B81-A4A8-9C1F9B0A4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7350512"/>
        <c:axId val="1667340944"/>
      </c:lineChart>
      <c:catAx>
        <c:axId val="166735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7340944"/>
        <c:crosses val="autoZero"/>
        <c:auto val="1"/>
        <c:lblAlgn val="ctr"/>
        <c:lblOffset val="100"/>
        <c:noMultiLvlLbl val="0"/>
      </c:catAx>
      <c:valAx>
        <c:axId val="166734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735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6197838408885"/>
          <c:y val="0.92081148113366562"/>
          <c:w val="0.24193858979306418"/>
          <c:h val="7.001420693972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sales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Below 10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General</c:formatCode>
                <c:ptCount val="30"/>
              </c:numCache>
            </c:numRef>
          </c:cat>
          <c:val>
            <c:numRef>
              <c:f>Sheet1!$B$2:$B$31</c:f>
              <c:numCache>
                <c:formatCode>General</c:formatCode>
                <c:ptCount val="30"/>
                <c:pt idx="0">
                  <c:v>26014</c:v>
                </c:pt>
                <c:pt idx="1">
                  <c:v>26593</c:v>
                </c:pt>
                <c:pt idx="2">
                  <c:v>24902</c:v>
                </c:pt>
                <c:pt idx="3">
                  <c:v>25902</c:v>
                </c:pt>
                <c:pt idx="4">
                  <c:v>27363</c:v>
                </c:pt>
                <c:pt idx="5">
                  <c:v>27324</c:v>
                </c:pt>
                <c:pt idx="6">
                  <c:v>25264</c:v>
                </c:pt>
                <c:pt idx="7">
                  <c:v>25675</c:v>
                </c:pt>
                <c:pt idx="8">
                  <c:v>24164</c:v>
                </c:pt>
                <c:pt idx="9">
                  <c:v>26902</c:v>
                </c:pt>
                <c:pt idx="10">
                  <c:v>26809</c:v>
                </c:pt>
                <c:pt idx="11">
                  <c:v>24822</c:v>
                </c:pt>
                <c:pt idx="12">
                  <c:v>25760</c:v>
                </c:pt>
                <c:pt idx="13">
                  <c:v>25961</c:v>
                </c:pt>
                <c:pt idx="14">
                  <c:v>26538</c:v>
                </c:pt>
                <c:pt idx="15">
                  <c:v>25710</c:v>
                </c:pt>
                <c:pt idx="16">
                  <c:v>25674</c:v>
                </c:pt>
                <c:pt idx="17">
                  <c:v>27344</c:v>
                </c:pt>
                <c:pt idx="18">
                  <c:v>26901</c:v>
                </c:pt>
                <c:pt idx="19">
                  <c:v>26711</c:v>
                </c:pt>
                <c:pt idx="20">
                  <c:v>27086</c:v>
                </c:pt>
                <c:pt idx="21">
                  <c:v>26326</c:v>
                </c:pt>
                <c:pt idx="22">
                  <c:v>26340</c:v>
                </c:pt>
                <c:pt idx="23">
                  <c:v>26920</c:v>
                </c:pt>
                <c:pt idx="24">
                  <c:v>26335</c:v>
                </c:pt>
                <c:pt idx="25">
                  <c:v>26191</c:v>
                </c:pt>
                <c:pt idx="26">
                  <c:v>25316</c:v>
                </c:pt>
                <c:pt idx="27">
                  <c:v>25979</c:v>
                </c:pt>
                <c:pt idx="28">
                  <c:v>26594</c:v>
                </c:pt>
                <c:pt idx="29">
                  <c:v>26766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C2-4FD4-A4FE-D5B08A5058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 to 20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General</c:formatCode>
                <c:ptCount val="30"/>
              </c:numCache>
            </c:numRef>
          </c:cat>
          <c:val>
            <c:numRef>
              <c:f>Sheet1!$C$2:$C$31</c:f>
              <c:numCache>
                <c:formatCode>General</c:formatCode>
                <c:ptCount val="30"/>
                <c:pt idx="0">
                  <c:v>26419</c:v>
                </c:pt>
                <c:pt idx="1">
                  <c:v>27886</c:v>
                </c:pt>
                <c:pt idx="2">
                  <c:v>26998</c:v>
                </c:pt>
                <c:pt idx="3">
                  <c:v>27998</c:v>
                </c:pt>
                <c:pt idx="4">
                  <c:v>26117</c:v>
                </c:pt>
                <c:pt idx="5">
                  <c:v>27778</c:v>
                </c:pt>
                <c:pt idx="6">
                  <c:v>24542</c:v>
                </c:pt>
                <c:pt idx="7">
                  <c:v>27215</c:v>
                </c:pt>
                <c:pt idx="8">
                  <c:v>27008</c:v>
                </c:pt>
                <c:pt idx="9">
                  <c:v>25008</c:v>
                </c:pt>
                <c:pt idx="10">
                  <c:v>26216</c:v>
                </c:pt>
                <c:pt idx="11">
                  <c:v>27130</c:v>
                </c:pt>
                <c:pt idx="12">
                  <c:v>26328</c:v>
                </c:pt>
                <c:pt idx="13">
                  <c:v>26886</c:v>
                </c:pt>
                <c:pt idx="14">
                  <c:v>28088</c:v>
                </c:pt>
                <c:pt idx="15">
                  <c:v>26214</c:v>
                </c:pt>
                <c:pt idx="16">
                  <c:v>25576</c:v>
                </c:pt>
                <c:pt idx="17">
                  <c:v>26428</c:v>
                </c:pt>
                <c:pt idx="18">
                  <c:v>26908</c:v>
                </c:pt>
                <c:pt idx="19">
                  <c:v>25751</c:v>
                </c:pt>
                <c:pt idx="20">
                  <c:v>25842</c:v>
                </c:pt>
                <c:pt idx="21">
                  <c:v>25189</c:v>
                </c:pt>
                <c:pt idx="22">
                  <c:v>25434</c:v>
                </c:pt>
                <c:pt idx="23">
                  <c:v>25903</c:v>
                </c:pt>
                <c:pt idx="24">
                  <c:v>24517</c:v>
                </c:pt>
                <c:pt idx="25">
                  <c:v>26078</c:v>
                </c:pt>
                <c:pt idx="26">
                  <c:v>24509</c:v>
                </c:pt>
                <c:pt idx="27">
                  <c:v>26216</c:v>
                </c:pt>
                <c:pt idx="28">
                  <c:v>26917</c:v>
                </c:pt>
                <c:pt idx="29">
                  <c:v>27298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C2-4FD4-A4FE-D5B08A5058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General</c:formatCode>
                <c:ptCount val="30"/>
              </c:numCache>
            </c:numRef>
          </c:cat>
          <c:val>
            <c:numRef>
              <c:f>Sheet1!$D$2:$D$31</c:f>
              <c:numCache>
                <c:formatCode>General</c:formatCode>
                <c:ptCount val="3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C2-4FD4-A4FE-D5B08A5058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06692911"/>
        <c:axId val="706702479"/>
      </c:lineChart>
      <c:catAx>
        <c:axId val="706692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6702479"/>
        <c:crosses val="autoZero"/>
        <c:auto val="1"/>
        <c:lblAlgn val="ctr"/>
        <c:lblOffset val="100"/>
        <c:noMultiLvlLbl val="0"/>
      </c:catAx>
      <c:valAx>
        <c:axId val="706702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6692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6197838408885"/>
          <c:y val="0.92081148113366562"/>
          <c:w val="0.23637724116602213"/>
          <c:h val="6.08398950131233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B8555-540F-4EF7-8D46-8ABB018A3B6F}" type="doc">
      <dgm:prSet loTypeId="urn:microsoft.com/office/officeart/2005/8/layout/process3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1C0BC68-A810-4B5F-92EF-C6470DBD2260}">
      <dgm:prSet phldrT="[Text]"/>
      <dgm:spPr/>
      <dgm:t>
        <a:bodyPr/>
        <a:lstStyle/>
        <a:p>
          <a:r>
            <a:rPr lang="en-US" dirty="0"/>
            <a:t>Before Ad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DCC0BBCA-D868-4FF6-B174-2CC347601C09}" type="parTrans" cxnId="{E25CC5FC-6634-43C9-B82A-600821DFEB2A}">
      <dgm:prSet/>
      <dgm:spPr/>
      <dgm:t>
        <a:bodyPr/>
        <a:lstStyle/>
        <a:p>
          <a:endParaRPr lang="en-US"/>
        </a:p>
      </dgm:t>
    </dgm:pt>
    <dgm:pt modelId="{F5287809-3C15-4CCC-8752-80339C1152A5}" type="sibTrans" cxnId="{E25CC5FC-6634-43C9-B82A-600821DFEB2A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Arrow pointing right"/>
        </a:ext>
      </dgm:extLst>
    </dgm:pt>
    <dgm:pt modelId="{5D787C97-D980-4440-B210-928D6982299A}">
      <dgm:prSet phldrT="[Text]"/>
      <dgm:spPr/>
      <dgm:t>
        <a:bodyPr/>
        <a:lstStyle/>
        <a:p>
          <a:r>
            <a:rPr lang="en-US" dirty="0"/>
            <a:t>After Ad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D85245B8-A960-43B4-AB37-E2A2097E6463}" type="parTrans" cxnId="{87BE6BD6-C499-4615-8EF5-B677B4CFE8C6}">
      <dgm:prSet/>
      <dgm:spPr/>
      <dgm:t>
        <a:bodyPr/>
        <a:lstStyle/>
        <a:p>
          <a:endParaRPr lang="en-US"/>
        </a:p>
      </dgm:t>
    </dgm:pt>
    <dgm:pt modelId="{C1CF9C7E-E63B-423A-9EB1-3CB2E27F093C}" type="sibTrans" cxnId="{87BE6BD6-C499-4615-8EF5-B677B4CFE8C6}">
      <dgm:prSet/>
      <dgm:spPr/>
      <dgm:t>
        <a:bodyPr/>
        <a:lstStyle/>
        <a:p>
          <a:endParaRPr lang="en-US"/>
        </a:p>
      </dgm:t>
    </dgm:pt>
    <dgm:pt modelId="{89EC74D7-8ED6-4609-997D-DDAF8AB36679}">
      <dgm:prSet phldrT="[Text]"/>
      <dgm:spPr/>
      <dgm:t>
        <a:bodyPr/>
        <a:lstStyle/>
        <a:p>
          <a:r>
            <a:rPr lang="en-US" dirty="0"/>
            <a:t>P value : 0.4525</a:t>
          </a:r>
        </a:p>
      </dgm:t>
    </dgm:pt>
    <dgm:pt modelId="{0698AAB8-4775-4A7F-A278-8DD90161C1F5}" type="parTrans" cxnId="{D735CEB7-C537-4EB1-B47E-8C0A39B59309}">
      <dgm:prSet/>
      <dgm:spPr/>
      <dgm:t>
        <a:bodyPr/>
        <a:lstStyle/>
        <a:p>
          <a:endParaRPr lang="en-US"/>
        </a:p>
      </dgm:t>
    </dgm:pt>
    <dgm:pt modelId="{17559087-0E7E-42E7-8DC5-4B772FD58A02}" type="sibTrans" cxnId="{D735CEB7-C537-4EB1-B47E-8C0A39B59309}">
      <dgm:prSet/>
      <dgm:spPr/>
      <dgm:t>
        <a:bodyPr/>
        <a:lstStyle/>
        <a:p>
          <a:endParaRPr lang="en-US"/>
        </a:p>
      </dgm:t>
    </dgm:pt>
    <dgm:pt modelId="{B5446597-79E7-4762-BA53-6548F31530A7}">
      <dgm:prSet phldrT="[Text]"/>
      <dgm:spPr/>
      <dgm:t>
        <a:bodyPr/>
        <a:lstStyle/>
        <a:p>
          <a:r>
            <a:rPr lang="en-US" dirty="0"/>
            <a:t>Null Rejected</a:t>
          </a:r>
        </a:p>
      </dgm:t>
    </dgm:pt>
    <dgm:pt modelId="{0233FA71-4D6D-4853-A4AA-40834F46506B}" type="parTrans" cxnId="{D7723192-5A15-4305-8B2C-938B202AB086}">
      <dgm:prSet/>
      <dgm:spPr/>
      <dgm:t>
        <a:bodyPr/>
        <a:lstStyle/>
        <a:p>
          <a:endParaRPr lang="en-US"/>
        </a:p>
      </dgm:t>
    </dgm:pt>
    <dgm:pt modelId="{8272BE74-EACE-4E0B-A81D-DF800D87569F}" type="sibTrans" cxnId="{D7723192-5A15-4305-8B2C-938B202AB086}">
      <dgm:prSet/>
      <dgm:spPr/>
      <dgm:t>
        <a:bodyPr/>
        <a:lstStyle/>
        <a:p>
          <a:endParaRPr lang="en-US"/>
        </a:p>
      </dgm:t>
    </dgm:pt>
    <dgm:pt modelId="{820BBFEE-DF64-4D92-B301-9FAA74709D1F}">
      <dgm:prSet phldrT="[Text]"/>
      <dgm:spPr/>
      <dgm:t>
        <a:bodyPr/>
        <a:lstStyle/>
        <a:p>
          <a:r>
            <a:rPr lang="en-US" dirty="0"/>
            <a:t>Null Accepted</a:t>
          </a:r>
        </a:p>
      </dgm:t>
    </dgm:pt>
    <dgm:pt modelId="{AD40B50F-BD7B-401B-83F7-C5AD73DE40E6}" type="parTrans" cxnId="{E7783933-ED52-4F4E-8A52-24F999FC86D9}">
      <dgm:prSet/>
      <dgm:spPr/>
      <dgm:t>
        <a:bodyPr/>
        <a:lstStyle/>
        <a:p>
          <a:endParaRPr lang="en-US"/>
        </a:p>
      </dgm:t>
    </dgm:pt>
    <dgm:pt modelId="{25B9A11F-2269-44FC-A134-B27579F830C0}" type="sibTrans" cxnId="{E7783933-ED52-4F4E-8A52-24F999FC86D9}">
      <dgm:prSet/>
      <dgm:spPr/>
      <dgm:t>
        <a:bodyPr/>
        <a:lstStyle/>
        <a:p>
          <a:endParaRPr lang="en-US"/>
        </a:p>
      </dgm:t>
    </dgm:pt>
    <dgm:pt modelId="{2BE536BB-6A98-49D5-8FF8-2A0277C05CDD}">
      <dgm:prSet phldrT="[Text]"/>
      <dgm:spPr/>
      <dgm:t>
        <a:bodyPr/>
        <a:lstStyle/>
        <a:p>
          <a:r>
            <a:rPr lang="en-US" dirty="0"/>
            <a:t>Sales are different</a:t>
          </a:r>
        </a:p>
      </dgm:t>
    </dgm:pt>
    <dgm:pt modelId="{D97412A0-8793-41C7-A87D-0F675AB609BE}" type="parTrans" cxnId="{EE27FD5E-AD73-4796-8E97-BBFEDDDD3373}">
      <dgm:prSet/>
      <dgm:spPr/>
      <dgm:t>
        <a:bodyPr/>
        <a:lstStyle/>
        <a:p>
          <a:endParaRPr lang="en-IN"/>
        </a:p>
      </dgm:t>
    </dgm:pt>
    <dgm:pt modelId="{6E5BB925-5EC7-4653-9AF1-1904802445AB}" type="sibTrans" cxnId="{EE27FD5E-AD73-4796-8E97-BBFEDDDD3373}">
      <dgm:prSet/>
      <dgm:spPr/>
      <dgm:t>
        <a:bodyPr/>
        <a:lstStyle/>
        <a:p>
          <a:endParaRPr lang="en-IN"/>
        </a:p>
      </dgm:t>
    </dgm:pt>
    <dgm:pt modelId="{4E3A94B6-D840-48D3-B8D4-79056A5C28E5}">
      <dgm:prSet phldrT="[Text]"/>
      <dgm:spPr/>
      <dgm:t>
        <a:bodyPr/>
        <a:lstStyle/>
        <a:p>
          <a:r>
            <a:rPr lang="en-US" dirty="0"/>
            <a:t>Sales are equal</a:t>
          </a:r>
        </a:p>
      </dgm:t>
    </dgm:pt>
    <dgm:pt modelId="{9C58FF01-CD41-4E13-8489-B5ECB4039E45}" type="parTrans" cxnId="{DB48C9E3-0995-4738-8CFF-ADE15D4E3E39}">
      <dgm:prSet/>
      <dgm:spPr/>
      <dgm:t>
        <a:bodyPr/>
        <a:lstStyle/>
        <a:p>
          <a:endParaRPr lang="en-IN"/>
        </a:p>
      </dgm:t>
    </dgm:pt>
    <dgm:pt modelId="{643AE341-3172-4F60-AC2D-0DA8690684B6}" type="sibTrans" cxnId="{DB48C9E3-0995-4738-8CFF-ADE15D4E3E39}">
      <dgm:prSet/>
      <dgm:spPr/>
      <dgm:t>
        <a:bodyPr/>
        <a:lstStyle/>
        <a:p>
          <a:endParaRPr lang="en-IN"/>
        </a:p>
      </dgm:t>
    </dgm:pt>
    <dgm:pt modelId="{99344FF2-84D1-41C9-8F86-8AF6431819F4}">
      <dgm:prSet phldrT="[Text]"/>
      <dgm:spPr/>
      <dgm:t>
        <a:bodyPr/>
        <a:lstStyle/>
        <a:p>
          <a:r>
            <a:rPr lang="en-US" dirty="0"/>
            <a:t>P value : 0.00002</a:t>
          </a:r>
        </a:p>
      </dgm:t>
    </dgm:pt>
    <dgm:pt modelId="{CF2B1E2F-1252-46E3-A723-08595C8B96D4}" type="parTrans" cxnId="{C26FFBC5-DB26-4A92-B1E1-7CDB9A4FFE7C}">
      <dgm:prSet/>
      <dgm:spPr/>
      <dgm:t>
        <a:bodyPr/>
        <a:lstStyle/>
        <a:p>
          <a:endParaRPr lang="en-IN"/>
        </a:p>
      </dgm:t>
    </dgm:pt>
    <dgm:pt modelId="{68E89303-5EBF-4237-AA74-54362A50638C}" type="sibTrans" cxnId="{C26FFBC5-DB26-4A92-B1E1-7CDB9A4FFE7C}">
      <dgm:prSet/>
      <dgm:spPr/>
      <dgm:t>
        <a:bodyPr/>
        <a:lstStyle/>
        <a:p>
          <a:endParaRPr lang="en-IN"/>
        </a:p>
      </dgm:t>
    </dgm:pt>
    <dgm:pt modelId="{1D2D7899-901A-4678-8D02-3EAA082A56A5}">
      <dgm:prSet phldrT="[Text]"/>
      <dgm:spPr/>
      <dgm:t>
        <a:bodyPr/>
        <a:lstStyle/>
        <a:p>
          <a:r>
            <a:rPr lang="en-US" dirty="0"/>
            <a:t>Two sample T-test</a:t>
          </a:r>
        </a:p>
      </dgm:t>
      <dgm:extLst>
        <a:ext uri="{E40237B7-FDA0-4F09-8148-C483321AD2D9}">
          <dgm14:cNvPr xmlns:dgm14="http://schemas.microsoft.com/office/drawing/2010/diagram" id="0" name="" title="Step 1 task description"/>
        </a:ext>
      </dgm:extLst>
    </dgm:pt>
    <dgm:pt modelId="{4C657CE6-0F8D-403C-8F05-B18C2C4A8C5B}" type="parTrans" cxnId="{C0848E14-3E94-45A1-A051-F0D4D6CBC208}">
      <dgm:prSet/>
      <dgm:spPr/>
      <dgm:t>
        <a:bodyPr/>
        <a:lstStyle/>
        <a:p>
          <a:endParaRPr lang="en-IN"/>
        </a:p>
      </dgm:t>
    </dgm:pt>
    <dgm:pt modelId="{FDD83236-14E1-456B-AA06-CB27F7A97549}" type="sibTrans" cxnId="{C0848E14-3E94-45A1-A051-F0D4D6CBC208}">
      <dgm:prSet/>
      <dgm:spPr/>
      <dgm:t>
        <a:bodyPr/>
        <a:lstStyle/>
        <a:p>
          <a:endParaRPr lang="en-IN"/>
        </a:p>
      </dgm:t>
    </dgm:pt>
    <dgm:pt modelId="{E61510E0-DFDC-4A61-B562-E060C9C2DEDB}">
      <dgm:prSet phldrT="[Text]"/>
      <dgm:spPr/>
      <dgm:t>
        <a:bodyPr/>
        <a:lstStyle/>
        <a:p>
          <a:r>
            <a:rPr lang="en-US" dirty="0"/>
            <a:t>Two sample T-test</a:t>
          </a:r>
        </a:p>
      </dgm:t>
      <dgm:extLst>
        <a:ext uri="{E40237B7-FDA0-4F09-8148-C483321AD2D9}">
          <dgm14:cNvPr xmlns:dgm14="http://schemas.microsoft.com/office/drawing/2010/diagram" id="0" name="" title="Step 2 task description"/>
        </a:ext>
      </dgm:extLst>
    </dgm:pt>
    <dgm:pt modelId="{4F67B3A0-4915-494E-8E54-449C50761E87}" type="parTrans" cxnId="{8FBB11AE-F7D3-474A-BB4E-B57C40D08423}">
      <dgm:prSet/>
      <dgm:spPr/>
      <dgm:t>
        <a:bodyPr/>
        <a:lstStyle/>
        <a:p>
          <a:endParaRPr lang="en-IN"/>
        </a:p>
      </dgm:t>
    </dgm:pt>
    <dgm:pt modelId="{AA2DC42D-3906-4F01-8DC4-80D967FEF843}" type="sibTrans" cxnId="{8FBB11AE-F7D3-474A-BB4E-B57C40D08423}">
      <dgm:prSet/>
      <dgm:spPr/>
      <dgm:t>
        <a:bodyPr/>
        <a:lstStyle/>
        <a:p>
          <a:endParaRPr lang="en-IN"/>
        </a:p>
      </dgm:t>
    </dgm:pt>
    <dgm:pt modelId="{4DF918B7-882F-4C53-84EB-FE9D826494AC}">
      <dgm:prSet phldrT="[Text]"/>
      <dgm:spPr/>
      <dgm:t>
        <a:bodyPr/>
        <a:lstStyle/>
        <a:p>
          <a:r>
            <a:rPr lang="en-US" dirty="0"/>
            <a:t>Alpha = 0.05</a:t>
          </a:r>
        </a:p>
      </dgm:t>
    </dgm:pt>
    <dgm:pt modelId="{E1FD50C6-42FE-4B67-AE05-BAF65146F5E9}" type="parTrans" cxnId="{2CF65498-9585-4AF6-8AC2-E3E27DDBC684}">
      <dgm:prSet/>
      <dgm:spPr/>
      <dgm:t>
        <a:bodyPr/>
        <a:lstStyle/>
        <a:p>
          <a:endParaRPr lang="en-IN"/>
        </a:p>
      </dgm:t>
    </dgm:pt>
    <dgm:pt modelId="{BFB64776-4219-4D89-B8D6-864227D98F14}" type="sibTrans" cxnId="{2CF65498-9585-4AF6-8AC2-E3E27DDBC684}">
      <dgm:prSet/>
      <dgm:spPr/>
      <dgm:t>
        <a:bodyPr/>
        <a:lstStyle/>
        <a:p>
          <a:endParaRPr lang="en-IN"/>
        </a:p>
      </dgm:t>
    </dgm:pt>
    <dgm:pt modelId="{8FD4F3FA-8DF3-453E-A50C-B9B8B4E363A0}">
      <dgm:prSet phldrT="[Text]"/>
      <dgm:spPr/>
      <dgm:t>
        <a:bodyPr/>
        <a:lstStyle/>
        <a:p>
          <a:r>
            <a:rPr lang="en-US" dirty="0"/>
            <a:t>Alpha = 0.05</a:t>
          </a:r>
        </a:p>
      </dgm:t>
    </dgm:pt>
    <dgm:pt modelId="{7D5D3F82-B091-4FD4-906A-D573704635C7}" type="parTrans" cxnId="{636824E5-3BB7-4B10-9BDB-5E552B3D9A3B}">
      <dgm:prSet/>
      <dgm:spPr/>
      <dgm:t>
        <a:bodyPr/>
        <a:lstStyle/>
        <a:p>
          <a:endParaRPr lang="en-IN"/>
        </a:p>
      </dgm:t>
    </dgm:pt>
    <dgm:pt modelId="{19AAE6B0-A2C7-453D-B591-8DAE651FCB9B}" type="sibTrans" cxnId="{636824E5-3BB7-4B10-9BDB-5E552B3D9A3B}">
      <dgm:prSet/>
      <dgm:spPr/>
      <dgm:t>
        <a:bodyPr/>
        <a:lstStyle/>
        <a:p>
          <a:endParaRPr lang="en-IN"/>
        </a:p>
      </dgm:t>
    </dgm:pt>
    <dgm:pt modelId="{FBC3A0BC-9D8F-4C7B-B285-510A780E04E4}" type="pres">
      <dgm:prSet presAssocID="{51FB8555-540F-4EF7-8D46-8ABB018A3B6F}" presName="linearFlow" presStyleCnt="0">
        <dgm:presLayoutVars>
          <dgm:dir/>
          <dgm:animLvl val="lvl"/>
          <dgm:resizeHandles val="exact"/>
        </dgm:presLayoutVars>
      </dgm:prSet>
      <dgm:spPr/>
    </dgm:pt>
    <dgm:pt modelId="{ED22D1AC-1FA4-4D39-85EB-648D2E2E4B05}" type="pres">
      <dgm:prSet presAssocID="{C1C0BC68-A810-4B5F-92EF-C6470DBD2260}" presName="composite" presStyleCnt="0"/>
      <dgm:spPr/>
    </dgm:pt>
    <dgm:pt modelId="{3712DD02-33A5-46B6-B0E6-E3B73C051486}" type="pres">
      <dgm:prSet presAssocID="{C1C0BC68-A810-4B5F-92EF-C6470DBD2260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DB36A994-60A6-447D-8D30-19D2F536511E}" type="pres">
      <dgm:prSet presAssocID="{C1C0BC68-A810-4B5F-92EF-C6470DBD2260}" presName="parSh" presStyleLbl="node1" presStyleIdx="0" presStyleCnt="2"/>
      <dgm:spPr/>
    </dgm:pt>
    <dgm:pt modelId="{9D677988-374B-4BBA-B73C-8BE59201B4AA}" type="pres">
      <dgm:prSet presAssocID="{C1C0BC68-A810-4B5F-92EF-C6470DBD2260}" presName="desTx" presStyleLbl="fgAcc1" presStyleIdx="0" presStyleCnt="2" custScaleX="96967" custScaleY="97040">
        <dgm:presLayoutVars>
          <dgm:bulletEnabled val="1"/>
        </dgm:presLayoutVars>
      </dgm:prSet>
      <dgm:spPr/>
    </dgm:pt>
    <dgm:pt modelId="{51EA4E37-9197-43C9-9502-961CC2F00719}" type="pres">
      <dgm:prSet presAssocID="{F5287809-3C15-4CCC-8752-80339C1152A5}" presName="sibTrans" presStyleLbl="sibTrans2D1" presStyleIdx="0" presStyleCnt="1"/>
      <dgm:spPr/>
    </dgm:pt>
    <dgm:pt modelId="{6D356879-97F7-4A4F-8954-7F876FCD0A2F}" type="pres">
      <dgm:prSet presAssocID="{F5287809-3C15-4CCC-8752-80339C1152A5}" presName="connTx" presStyleLbl="sibTrans2D1" presStyleIdx="0" presStyleCnt="1"/>
      <dgm:spPr/>
    </dgm:pt>
    <dgm:pt modelId="{496864C7-FE7D-4DDB-B363-166C7F967B11}" type="pres">
      <dgm:prSet presAssocID="{5D787C97-D980-4440-B210-928D6982299A}" presName="composite" presStyleCnt="0"/>
      <dgm:spPr/>
    </dgm:pt>
    <dgm:pt modelId="{EE1DFB8A-86A2-4C34-92A7-723C55E7CCDF}" type="pres">
      <dgm:prSet presAssocID="{5D787C97-D980-4440-B210-928D6982299A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BB0ABCB-2373-47ED-9774-278F8EE9E9B2}" type="pres">
      <dgm:prSet presAssocID="{5D787C97-D980-4440-B210-928D6982299A}" presName="parSh" presStyleLbl="node1" presStyleIdx="1" presStyleCnt="2"/>
      <dgm:spPr/>
    </dgm:pt>
    <dgm:pt modelId="{93C83A52-6E6B-41FD-9424-D118FD751CED}" type="pres">
      <dgm:prSet presAssocID="{5D787C97-D980-4440-B210-928D6982299A}" presName="desTx" presStyleLbl="fgAcc1" presStyleIdx="1" presStyleCnt="2">
        <dgm:presLayoutVars>
          <dgm:bulletEnabled val="1"/>
        </dgm:presLayoutVars>
      </dgm:prSet>
      <dgm:spPr/>
    </dgm:pt>
  </dgm:ptLst>
  <dgm:cxnLst>
    <dgm:cxn modelId="{49EB6703-EA1F-4957-BF3C-43DFD780A52F}" type="presOf" srcId="{F5287809-3C15-4CCC-8752-80339C1152A5}" destId="{51EA4E37-9197-43C9-9502-961CC2F00719}" srcOrd="0" destOrd="0" presId="urn:microsoft.com/office/officeart/2005/8/layout/process3"/>
    <dgm:cxn modelId="{035D5513-6A53-4B34-885B-3690395A9C80}" type="presOf" srcId="{F5287809-3C15-4CCC-8752-80339C1152A5}" destId="{6D356879-97F7-4A4F-8954-7F876FCD0A2F}" srcOrd="1" destOrd="0" presId="urn:microsoft.com/office/officeart/2005/8/layout/process3"/>
    <dgm:cxn modelId="{C0848E14-3E94-45A1-A051-F0D4D6CBC208}" srcId="{C1C0BC68-A810-4B5F-92EF-C6470DBD2260}" destId="{1D2D7899-901A-4678-8D02-3EAA082A56A5}" srcOrd="0" destOrd="0" parTransId="{4C657CE6-0F8D-403C-8F05-B18C2C4A8C5B}" sibTransId="{FDD83236-14E1-456B-AA06-CB27F7A97549}"/>
    <dgm:cxn modelId="{BF0E0C20-E57F-4DE8-9F65-358DE4168A87}" type="presOf" srcId="{820BBFEE-DF64-4D92-B301-9FAA74709D1F}" destId="{93C83A52-6E6B-41FD-9424-D118FD751CED}" srcOrd="0" destOrd="3" presId="urn:microsoft.com/office/officeart/2005/8/layout/process3"/>
    <dgm:cxn modelId="{D9AF0E22-7C7F-46D0-A258-9DBA8FA3DBFF}" type="presOf" srcId="{C1C0BC68-A810-4B5F-92EF-C6470DBD2260}" destId="{DB36A994-60A6-447D-8D30-19D2F536511E}" srcOrd="1" destOrd="0" presId="urn:microsoft.com/office/officeart/2005/8/layout/process3"/>
    <dgm:cxn modelId="{E7783933-ED52-4F4E-8A52-24F999FC86D9}" srcId="{5D787C97-D980-4440-B210-928D6982299A}" destId="{820BBFEE-DF64-4D92-B301-9FAA74709D1F}" srcOrd="3" destOrd="0" parTransId="{AD40B50F-BD7B-401B-83F7-C5AD73DE40E6}" sibTransId="{25B9A11F-2269-44FC-A134-B27579F830C0}"/>
    <dgm:cxn modelId="{2B217240-617A-402D-834E-FF5E23ABA013}" type="presOf" srcId="{E61510E0-DFDC-4A61-B562-E060C9C2DEDB}" destId="{93C83A52-6E6B-41FD-9424-D118FD751CED}" srcOrd="0" destOrd="0" presId="urn:microsoft.com/office/officeart/2005/8/layout/process3"/>
    <dgm:cxn modelId="{EE27FD5E-AD73-4796-8E97-BBFEDDDD3373}" srcId="{C1C0BC68-A810-4B5F-92EF-C6470DBD2260}" destId="{2BE536BB-6A98-49D5-8FF8-2A0277C05CDD}" srcOrd="4" destOrd="0" parTransId="{D97412A0-8793-41C7-A87D-0F675AB609BE}" sibTransId="{6E5BB925-5EC7-4653-9AF1-1904802445AB}"/>
    <dgm:cxn modelId="{87D8DF65-C4D9-4D90-B28D-B5A73DF5187A}" type="presOf" srcId="{2BE536BB-6A98-49D5-8FF8-2A0277C05CDD}" destId="{9D677988-374B-4BBA-B73C-8BE59201B4AA}" srcOrd="0" destOrd="4" presId="urn:microsoft.com/office/officeart/2005/8/layout/process3"/>
    <dgm:cxn modelId="{EB088E4B-0A2D-4FAE-98F7-679D9462748A}" type="presOf" srcId="{5D787C97-D980-4440-B210-928D6982299A}" destId="{6BB0ABCB-2373-47ED-9774-278F8EE9E9B2}" srcOrd="1" destOrd="0" presId="urn:microsoft.com/office/officeart/2005/8/layout/process3"/>
    <dgm:cxn modelId="{BB10836F-6EAD-47FE-93C3-3B3A56F77332}" type="presOf" srcId="{8FD4F3FA-8DF3-453E-A50C-B9B8B4E363A0}" destId="{93C83A52-6E6B-41FD-9424-D118FD751CED}" srcOrd="0" destOrd="1" presId="urn:microsoft.com/office/officeart/2005/8/layout/process3"/>
    <dgm:cxn modelId="{E359B758-F406-4829-A72E-72DC9CEB1A9D}" type="presOf" srcId="{C1C0BC68-A810-4B5F-92EF-C6470DBD2260}" destId="{3712DD02-33A5-46B6-B0E6-E3B73C051486}" srcOrd="0" destOrd="0" presId="urn:microsoft.com/office/officeart/2005/8/layout/process3"/>
    <dgm:cxn modelId="{EC1E9F7C-E8B1-4A3B-BAC9-7A1230613869}" type="presOf" srcId="{5D787C97-D980-4440-B210-928D6982299A}" destId="{EE1DFB8A-86A2-4C34-92A7-723C55E7CCDF}" srcOrd="0" destOrd="0" presId="urn:microsoft.com/office/officeart/2005/8/layout/process3"/>
    <dgm:cxn modelId="{4445CF8A-1172-43CE-9857-4EAACAAA776E}" type="presOf" srcId="{1D2D7899-901A-4678-8D02-3EAA082A56A5}" destId="{9D677988-374B-4BBA-B73C-8BE59201B4AA}" srcOrd="0" destOrd="0" presId="urn:microsoft.com/office/officeart/2005/8/layout/process3"/>
    <dgm:cxn modelId="{D7723192-5A15-4305-8B2C-938B202AB086}" srcId="{C1C0BC68-A810-4B5F-92EF-C6470DBD2260}" destId="{B5446597-79E7-4762-BA53-6548F31530A7}" srcOrd="3" destOrd="0" parTransId="{0233FA71-4D6D-4853-A4AA-40834F46506B}" sibTransId="{8272BE74-EACE-4E0B-A81D-DF800D87569F}"/>
    <dgm:cxn modelId="{2CF65498-9585-4AF6-8AC2-E3E27DDBC684}" srcId="{C1C0BC68-A810-4B5F-92EF-C6470DBD2260}" destId="{4DF918B7-882F-4C53-84EB-FE9D826494AC}" srcOrd="1" destOrd="0" parTransId="{E1FD50C6-42FE-4B67-AE05-BAF65146F5E9}" sibTransId="{BFB64776-4219-4D89-B8D6-864227D98F14}"/>
    <dgm:cxn modelId="{439DF1A5-7F2B-4CEA-A227-28097B19E498}" type="presOf" srcId="{89EC74D7-8ED6-4609-997D-DDAF8AB36679}" destId="{93C83A52-6E6B-41FD-9424-D118FD751CED}" srcOrd="0" destOrd="2" presId="urn:microsoft.com/office/officeart/2005/8/layout/process3"/>
    <dgm:cxn modelId="{8FBB11AE-F7D3-474A-BB4E-B57C40D08423}" srcId="{5D787C97-D980-4440-B210-928D6982299A}" destId="{E61510E0-DFDC-4A61-B562-E060C9C2DEDB}" srcOrd="0" destOrd="0" parTransId="{4F67B3A0-4915-494E-8E54-449C50761E87}" sibTransId="{AA2DC42D-3906-4F01-8DC4-80D967FEF843}"/>
    <dgm:cxn modelId="{D735CEB7-C537-4EB1-B47E-8C0A39B59309}" srcId="{5D787C97-D980-4440-B210-928D6982299A}" destId="{89EC74D7-8ED6-4609-997D-DDAF8AB36679}" srcOrd="2" destOrd="0" parTransId="{0698AAB8-4775-4A7F-A278-8DD90161C1F5}" sibTransId="{17559087-0E7E-42E7-8DC5-4B772FD58A02}"/>
    <dgm:cxn modelId="{9F47E0BB-4CA9-4214-BABA-8786AE1FDDC8}" type="presOf" srcId="{4E3A94B6-D840-48D3-B8D4-79056A5C28E5}" destId="{93C83A52-6E6B-41FD-9424-D118FD751CED}" srcOrd="0" destOrd="4" presId="urn:microsoft.com/office/officeart/2005/8/layout/process3"/>
    <dgm:cxn modelId="{C26FFBC5-DB26-4A92-B1E1-7CDB9A4FFE7C}" srcId="{C1C0BC68-A810-4B5F-92EF-C6470DBD2260}" destId="{99344FF2-84D1-41C9-8F86-8AF6431819F4}" srcOrd="2" destOrd="0" parTransId="{CF2B1E2F-1252-46E3-A723-08595C8B96D4}" sibTransId="{68E89303-5EBF-4237-AA74-54362A50638C}"/>
    <dgm:cxn modelId="{DE94D6D1-6876-4578-9E41-FEF8B4F31214}" type="presOf" srcId="{4DF918B7-882F-4C53-84EB-FE9D826494AC}" destId="{9D677988-374B-4BBA-B73C-8BE59201B4AA}" srcOrd="0" destOrd="1" presId="urn:microsoft.com/office/officeart/2005/8/layout/process3"/>
    <dgm:cxn modelId="{87BE6BD6-C499-4615-8EF5-B677B4CFE8C6}" srcId="{51FB8555-540F-4EF7-8D46-8ABB018A3B6F}" destId="{5D787C97-D980-4440-B210-928D6982299A}" srcOrd="1" destOrd="0" parTransId="{D85245B8-A960-43B4-AB37-E2A2097E6463}" sibTransId="{C1CF9C7E-E63B-423A-9EB1-3CB2E27F093C}"/>
    <dgm:cxn modelId="{DB48C9E3-0995-4738-8CFF-ADE15D4E3E39}" srcId="{5D787C97-D980-4440-B210-928D6982299A}" destId="{4E3A94B6-D840-48D3-B8D4-79056A5C28E5}" srcOrd="4" destOrd="0" parTransId="{9C58FF01-CD41-4E13-8489-B5ECB4039E45}" sibTransId="{643AE341-3172-4F60-AC2D-0DA8690684B6}"/>
    <dgm:cxn modelId="{636824E5-3BB7-4B10-9BDB-5E552B3D9A3B}" srcId="{5D787C97-D980-4440-B210-928D6982299A}" destId="{8FD4F3FA-8DF3-453E-A50C-B9B8B4E363A0}" srcOrd="1" destOrd="0" parTransId="{7D5D3F82-B091-4FD4-906A-D573704635C7}" sibTransId="{19AAE6B0-A2C7-453D-B591-8DAE651FCB9B}"/>
    <dgm:cxn modelId="{07B782E9-E0C5-490A-8A80-E1A6CB46F343}" type="presOf" srcId="{99344FF2-84D1-41C9-8F86-8AF6431819F4}" destId="{9D677988-374B-4BBA-B73C-8BE59201B4AA}" srcOrd="0" destOrd="2" presId="urn:microsoft.com/office/officeart/2005/8/layout/process3"/>
    <dgm:cxn modelId="{5C04F2EC-D238-40FC-BC22-F6017807991D}" type="presOf" srcId="{B5446597-79E7-4762-BA53-6548F31530A7}" destId="{9D677988-374B-4BBA-B73C-8BE59201B4AA}" srcOrd="0" destOrd="3" presId="urn:microsoft.com/office/officeart/2005/8/layout/process3"/>
    <dgm:cxn modelId="{E25CC5FC-6634-43C9-B82A-600821DFEB2A}" srcId="{51FB8555-540F-4EF7-8D46-8ABB018A3B6F}" destId="{C1C0BC68-A810-4B5F-92EF-C6470DBD2260}" srcOrd="0" destOrd="0" parTransId="{DCC0BBCA-D868-4FF6-B174-2CC347601C09}" sibTransId="{F5287809-3C15-4CCC-8752-80339C1152A5}"/>
    <dgm:cxn modelId="{A68819FE-7568-4FE1-B581-7E5863A83153}" type="presOf" srcId="{51FB8555-540F-4EF7-8D46-8ABB018A3B6F}" destId="{FBC3A0BC-9D8F-4C7B-B285-510A780E04E4}" srcOrd="0" destOrd="0" presId="urn:microsoft.com/office/officeart/2005/8/layout/process3"/>
    <dgm:cxn modelId="{919BF25F-7D36-48E1-AB55-19CBC76C64D6}" type="presParOf" srcId="{FBC3A0BC-9D8F-4C7B-B285-510A780E04E4}" destId="{ED22D1AC-1FA4-4D39-85EB-648D2E2E4B05}" srcOrd="0" destOrd="0" presId="urn:microsoft.com/office/officeart/2005/8/layout/process3"/>
    <dgm:cxn modelId="{1242E9A2-338B-4E1D-8425-F1930C1FD1CE}" type="presParOf" srcId="{ED22D1AC-1FA4-4D39-85EB-648D2E2E4B05}" destId="{3712DD02-33A5-46B6-B0E6-E3B73C051486}" srcOrd="0" destOrd="0" presId="urn:microsoft.com/office/officeart/2005/8/layout/process3"/>
    <dgm:cxn modelId="{93951B44-DC36-4FB9-A662-D7EF95C69F59}" type="presParOf" srcId="{ED22D1AC-1FA4-4D39-85EB-648D2E2E4B05}" destId="{DB36A994-60A6-447D-8D30-19D2F536511E}" srcOrd="1" destOrd="0" presId="urn:microsoft.com/office/officeart/2005/8/layout/process3"/>
    <dgm:cxn modelId="{4B618E5C-23DA-4CC1-B370-1783E5A7DD51}" type="presParOf" srcId="{ED22D1AC-1FA4-4D39-85EB-648D2E2E4B05}" destId="{9D677988-374B-4BBA-B73C-8BE59201B4AA}" srcOrd="2" destOrd="0" presId="urn:microsoft.com/office/officeart/2005/8/layout/process3"/>
    <dgm:cxn modelId="{960A4299-C0B9-44E1-B079-ABCB36EBE928}" type="presParOf" srcId="{FBC3A0BC-9D8F-4C7B-B285-510A780E04E4}" destId="{51EA4E37-9197-43C9-9502-961CC2F00719}" srcOrd="1" destOrd="0" presId="urn:microsoft.com/office/officeart/2005/8/layout/process3"/>
    <dgm:cxn modelId="{DD17E2A9-73D4-404A-99C8-A28A1A32FAD0}" type="presParOf" srcId="{51EA4E37-9197-43C9-9502-961CC2F00719}" destId="{6D356879-97F7-4A4F-8954-7F876FCD0A2F}" srcOrd="0" destOrd="0" presId="urn:microsoft.com/office/officeart/2005/8/layout/process3"/>
    <dgm:cxn modelId="{E5500DFE-9EFD-42E8-A0A1-8D0CED7AF569}" type="presParOf" srcId="{FBC3A0BC-9D8F-4C7B-B285-510A780E04E4}" destId="{496864C7-FE7D-4DDB-B363-166C7F967B11}" srcOrd="2" destOrd="0" presId="urn:microsoft.com/office/officeart/2005/8/layout/process3"/>
    <dgm:cxn modelId="{1B5FECA6-7A80-4A02-8E68-C8BC0F66BB0F}" type="presParOf" srcId="{496864C7-FE7D-4DDB-B363-166C7F967B11}" destId="{EE1DFB8A-86A2-4C34-92A7-723C55E7CCDF}" srcOrd="0" destOrd="0" presId="urn:microsoft.com/office/officeart/2005/8/layout/process3"/>
    <dgm:cxn modelId="{F2C83D5B-620C-4D7B-A0CF-8FDD12606A45}" type="presParOf" srcId="{496864C7-FE7D-4DDB-B363-166C7F967B11}" destId="{6BB0ABCB-2373-47ED-9774-278F8EE9E9B2}" srcOrd="1" destOrd="0" presId="urn:microsoft.com/office/officeart/2005/8/layout/process3"/>
    <dgm:cxn modelId="{DA133F4C-4DCD-4AFB-95BA-A46090A1E6F9}" type="presParOf" srcId="{496864C7-FE7D-4DDB-B363-166C7F967B11}" destId="{93C83A52-6E6B-41FD-9424-D118FD751CE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6A994-60A6-447D-8D30-19D2F536511E}">
      <dsp:nvSpPr>
        <dsp:cNvPr id="0" name=""/>
        <dsp:cNvSpPr/>
      </dsp:nvSpPr>
      <dsp:spPr>
        <a:xfrm>
          <a:off x="2159" y="77347"/>
          <a:ext cx="2795060" cy="8640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Before Ad</a:t>
          </a:r>
        </a:p>
      </dsp:txBody>
      <dsp:txXfrm>
        <a:off x="2159" y="77347"/>
        <a:ext cx="2795060" cy="576000"/>
      </dsp:txXfrm>
    </dsp:sp>
    <dsp:sp modelId="{9D677988-374B-4BBA-B73C-8BE59201B4AA}">
      <dsp:nvSpPr>
        <dsp:cNvPr id="0" name=""/>
        <dsp:cNvSpPr/>
      </dsp:nvSpPr>
      <dsp:spPr>
        <a:xfrm>
          <a:off x="617028" y="682118"/>
          <a:ext cx="2710285" cy="18864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Two sample T-test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Alpha = 0.05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 value : 0.00002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Null Rejected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Sales are different</a:t>
          </a:r>
        </a:p>
      </dsp:txBody>
      <dsp:txXfrm>
        <a:off x="672280" y="737370"/>
        <a:ext cx="2599781" cy="1775953"/>
      </dsp:txXfrm>
    </dsp:sp>
    <dsp:sp modelId="{51EA4E37-9197-43C9-9502-961CC2F00719}">
      <dsp:nvSpPr>
        <dsp:cNvPr id="0" name=""/>
        <dsp:cNvSpPr/>
      </dsp:nvSpPr>
      <dsp:spPr>
        <a:xfrm rot="21588881">
          <a:off x="3210341" y="10129"/>
          <a:ext cx="875827" cy="695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210342" y="149645"/>
        <a:ext cx="667060" cy="417533"/>
      </dsp:txXfrm>
    </dsp:sp>
    <dsp:sp modelId="{6BB0ABCB-2373-47ED-9774-278F8EE9E9B2}">
      <dsp:nvSpPr>
        <dsp:cNvPr id="0" name=""/>
        <dsp:cNvSpPr/>
      </dsp:nvSpPr>
      <dsp:spPr>
        <a:xfrm>
          <a:off x="4449716" y="62961"/>
          <a:ext cx="2795060" cy="8640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After Ad</a:t>
          </a:r>
        </a:p>
      </dsp:txBody>
      <dsp:txXfrm>
        <a:off x="4449716" y="62961"/>
        <a:ext cx="2795060" cy="576000"/>
      </dsp:txXfrm>
    </dsp:sp>
    <dsp:sp modelId="{93C83A52-6E6B-41FD-9424-D118FD751CED}">
      <dsp:nvSpPr>
        <dsp:cNvPr id="0" name=""/>
        <dsp:cNvSpPr/>
      </dsp:nvSpPr>
      <dsp:spPr>
        <a:xfrm>
          <a:off x="5022198" y="638961"/>
          <a:ext cx="2795060" cy="194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Two sample T-test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Alpha = 0.05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 value : 0.4525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Null Accepted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Sales are equal</a:t>
          </a:r>
        </a:p>
      </dsp:txBody>
      <dsp:txXfrm>
        <a:off x="5079136" y="695899"/>
        <a:ext cx="2681184" cy="1830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3/27/2022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3/27/2022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3/27/2022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3/27/2022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3/27/2022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3/27/2022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3/27/2022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1063198" cy="193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KISSAN JAM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-323231" y="1296649"/>
            <a:ext cx="1115711" cy="591403"/>
          </a:xfrm>
        </p:spPr>
        <p:txBody>
          <a:bodyPr>
            <a:normAutofit/>
          </a:bodyPr>
          <a:lstStyle/>
          <a:p>
            <a:r>
              <a:rPr lang="en-US" sz="1000" dirty="0"/>
              <a:t>Somu</a:t>
            </a:r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4675-011E-40F2-AC2B-82475751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SWOT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A96B9E7-0287-4655-8960-5A186DA70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743161"/>
              </p:ext>
            </p:extLst>
          </p:nvPr>
        </p:nvGraphicFramePr>
        <p:xfrm>
          <a:off x="1528763" y="1485899"/>
          <a:ext cx="9134474" cy="431908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06819">
                  <a:extLst>
                    <a:ext uri="{9D8B030D-6E8A-4147-A177-3AD203B41FA5}">
                      <a16:colId xmlns:a16="http://schemas.microsoft.com/office/drawing/2014/main" val="4176111303"/>
                    </a:ext>
                  </a:extLst>
                </a:gridCol>
                <a:gridCol w="6527655">
                  <a:extLst>
                    <a:ext uri="{9D8B030D-6E8A-4147-A177-3AD203B41FA5}">
                      <a16:colId xmlns:a16="http://schemas.microsoft.com/office/drawing/2014/main" val="374239623"/>
                    </a:ext>
                  </a:extLst>
                </a:gridCol>
              </a:tblGrid>
              <a:tr h="854652">
                <a:tc>
                  <a:txBody>
                    <a:bodyPr/>
                    <a:lstStyle/>
                    <a:p>
                      <a:pPr algn="l"/>
                      <a:endParaRPr lang="en-IN" b="0" dirty="0"/>
                    </a:p>
                    <a:p>
                      <a:pPr algn="l"/>
                      <a:endParaRPr lang="en-IN" b="0" dirty="0"/>
                    </a:p>
                    <a:p>
                      <a:pPr algn="l"/>
                      <a:r>
                        <a:rPr lang="en-IN" b="0" dirty="0"/>
                        <a:t>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b="0" dirty="0"/>
                        <a:t>Strong brand name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b="0" dirty="0"/>
                        <a:t>Excellent advertising and visibility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b="0" dirty="0"/>
                        <a:t>Good product distribution and availability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b="0" dirty="0"/>
                        <a:t>Lots of flavours and varieties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61467"/>
                  </a:ext>
                </a:extLst>
              </a:tr>
              <a:tr h="854652">
                <a:tc>
                  <a:txBody>
                    <a:bodyPr/>
                    <a:lstStyle/>
                    <a:p>
                      <a:pPr algn="l"/>
                      <a:endParaRPr lang="en-IN" dirty="0"/>
                    </a:p>
                    <a:p>
                      <a:pPr algn="l"/>
                      <a:r>
                        <a:rPr lang="en-IN" dirty="0"/>
                        <a:t>Weakness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IN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Food products have a limited self life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12241"/>
                  </a:ext>
                </a:extLst>
              </a:tr>
              <a:tr h="854652">
                <a:tc>
                  <a:txBody>
                    <a:bodyPr/>
                    <a:lstStyle/>
                    <a:p>
                      <a:pPr algn="l"/>
                      <a:endParaRPr lang="en-IN" dirty="0"/>
                    </a:p>
                    <a:p>
                      <a:pPr algn="l"/>
                      <a:r>
                        <a:rPr lang="en-IN" dirty="0"/>
                        <a:t>Opportunity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Tie–ups with corporates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Cheaper packets for rural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21296"/>
                  </a:ext>
                </a:extLst>
              </a:tr>
              <a:tr h="854652">
                <a:tc>
                  <a:txBody>
                    <a:bodyPr/>
                    <a:lstStyle/>
                    <a:p>
                      <a:pPr algn="l"/>
                      <a:endParaRPr lang="en-IN" dirty="0"/>
                    </a:p>
                    <a:p>
                      <a:pPr algn="l"/>
                      <a:r>
                        <a:rPr lang="en-IN" dirty="0"/>
                        <a:t>Threats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IN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Health conscious people avoiding sweets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875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20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182B-EFE9-456C-A191-3B90AEB4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EE0DD-42A3-41C1-8145-FCCFDF346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74" y="1628140"/>
            <a:ext cx="9134856" cy="4152901"/>
          </a:xfrm>
        </p:spPr>
        <p:txBody>
          <a:bodyPr/>
          <a:lstStyle/>
          <a:p>
            <a:pPr marL="4572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• There is a great difference in sales before 8 mix cartoon advertisement.</a:t>
            </a:r>
          </a:p>
          <a:p>
            <a:pPr marL="4572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• After the release of the Ad, the sales are almost equal.</a:t>
            </a:r>
          </a:p>
          <a:p>
            <a:pPr marL="4572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• Because of the targets they fixed, this was achieved.</a:t>
            </a:r>
          </a:p>
          <a:p>
            <a:pPr marL="4572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•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Kissan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jam customers are highly loyal towards the product.</a:t>
            </a:r>
            <a:r>
              <a:rPr lang="en-IN" b="0" dirty="0">
                <a:solidFill>
                  <a:srgbClr val="000000"/>
                </a:solidFill>
              </a:rPr>
              <a:t> </a:t>
            </a:r>
            <a:endParaRPr lang="en-US" b="0" i="0" dirty="0">
              <a:solidFill>
                <a:srgbClr val="414141"/>
              </a:solidFill>
              <a:effectLst/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1DABD-C002-4243-8B9D-5DF186AD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26" y="1628140"/>
            <a:ext cx="1270648" cy="127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PNG">
            <a:extLst>
              <a:ext uri="{FF2B5EF4-FFF2-40B4-BE49-F238E27FC236}">
                <a16:creationId xmlns:a16="http://schemas.microsoft.com/office/drawing/2014/main" id="{426EAE48-C1E6-4C1B-A481-FA86DFE13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0" y="370840"/>
            <a:ext cx="4069080" cy="406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6933-C226-4F92-82A6-52E792DA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34551"/>
            <a:ext cx="1494505" cy="781139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292A2B"/>
                </a:solidFill>
              </a:rPr>
              <a:t>STP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80946F-8560-4EC2-BCA2-AE8EF5480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853455"/>
              </p:ext>
            </p:extLst>
          </p:nvPr>
        </p:nvGraphicFramePr>
        <p:xfrm>
          <a:off x="1524000" y="1387577"/>
          <a:ext cx="9128967" cy="270264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52736">
                  <a:extLst>
                    <a:ext uri="{9D8B030D-6E8A-4147-A177-3AD203B41FA5}">
                      <a16:colId xmlns:a16="http://schemas.microsoft.com/office/drawing/2014/main" val="716572407"/>
                    </a:ext>
                  </a:extLst>
                </a:gridCol>
                <a:gridCol w="6376231">
                  <a:extLst>
                    <a:ext uri="{9D8B030D-6E8A-4147-A177-3AD203B41FA5}">
                      <a16:colId xmlns:a16="http://schemas.microsoft.com/office/drawing/2014/main" val="3096496674"/>
                    </a:ext>
                  </a:extLst>
                </a:gridCol>
              </a:tblGrid>
              <a:tr h="900881">
                <a:tc>
                  <a:txBody>
                    <a:bodyPr/>
                    <a:lstStyle/>
                    <a:p>
                      <a:pPr algn="l"/>
                      <a:endParaRPr lang="en-IN" b="0" dirty="0"/>
                    </a:p>
                    <a:p>
                      <a:pPr algn="l"/>
                      <a:r>
                        <a:rPr lang="en-IN" b="0" dirty="0"/>
                        <a:t>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/>
                    </a:p>
                    <a:p>
                      <a:r>
                        <a:rPr lang="en-IN" b="0" dirty="0"/>
                        <a:t>People wanting to have a sweet breakfast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476400"/>
                  </a:ext>
                </a:extLst>
              </a:tr>
              <a:tr h="900881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Target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All people in the upper and middle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98971"/>
                  </a:ext>
                </a:extLst>
              </a:tr>
              <a:tr h="900881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Positioning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Makes food interesting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5035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B9F473A-C213-47AB-9246-975DF5A3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24" y="4362107"/>
            <a:ext cx="4682152" cy="24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870D-CD15-4B70-A41D-2893739C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34216"/>
            <a:ext cx="9133730" cy="1233424"/>
          </a:xfrm>
        </p:spPr>
        <p:txBody>
          <a:bodyPr/>
          <a:lstStyle/>
          <a:p>
            <a:r>
              <a:rPr lang="en-IN" dirty="0"/>
              <a:t>Before Advertisement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301664-6136-4AFF-8819-149180637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74" y="1957900"/>
            <a:ext cx="9134856" cy="4152901"/>
          </a:xfrm>
        </p:spPr>
        <p:txBody>
          <a:bodyPr/>
          <a:lstStyle/>
          <a:p>
            <a:r>
              <a:rPr lang="en-IN" dirty="0"/>
              <a:t>Age group below 10 average sales is 17846.</a:t>
            </a:r>
          </a:p>
          <a:p>
            <a:r>
              <a:rPr lang="en-IN" dirty="0"/>
              <a:t>Age group between 11 and 20 average sales is 25937.</a:t>
            </a:r>
          </a:p>
          <a:p>
            <a:r>
              <a:rPr lang="en-IN" dirty="0"/>
              <a:t>The above averages are taken before the </a:t>
            </a:r>
            <a:r>
              <a:rPr lang="en-IN" i="1" dirty="0"/>
              <a:t>8 mix jam cartoon Ad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0A0146-D680-4298-AE80-34A8E3EE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384" y="950712"/>
            <a:ext cx="3582616" cy="2014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F783A-D3E0-401E-9631-67203418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30" y="3819649"/>
            <a:ext cx="3077877" cy="23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5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6CD9-1EDD-403B-9AFF-90D9FEBD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Advertisement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21B7DEE-9EE4-49BE-823B-7D7EF4E47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241477"/>
              </p:ext>
            </p:extLst>
          </p:nvPr>
        </p:nvGraphicFramePr>
        <p:xfrm>
          <a:off x="1528763" y="1485900"/>
          <a:ext cx="9134475" cy="415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131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00E3-06A0-4D5B-A8CA-131744D0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F6122-2DBC-4D16-A1D5-A50BF6AE0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Promotional schemes and offers specially for kids who are the main target customers by the company.</a:t>
            </a:r>
          </a:p>
          <a:p>
            <a:r>
              <a:rPr lang="en-IN" dirty="0"/>
              <a:t>Interacted with targets in parenting &amp; motherhood, women, men, bargain shopping and marketing and advertising communities.</a:t>
            </a:r>
          </a:p>
          <a:p>
            <a:r>
              <a:rPr lang="en-IN" dirty="0" err="1"/>
              <a:t>Kissan</a:t>
            </a:r>
            <a:r>
              <a:rPr lang="en-IN" dirty="0"/>
              <a:t> also innovated in packaging. This was good enough to attract children. With competitors like Lion, this brand attracts children and provides them with a better, healthy and tastier food product.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08238-E54A-4B03-A960-7D6BDBE5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323" y="3562350"/>
            <a:ext cx="3581407" cy="29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17" y="415636"/>
            <a:ext cx="8239992" cy="1433945"/>
          </a:xfrm>
        </p:spPr>
        <p:txBody>
          <a:bodyPr>
            <a:normAutofit/>
          </a:bodyPr>
          <a:lstStyle/>
          <a:p>
            <a:r>
              <a:rPr lang="en-US" dirty="0"/>
              <a:t>8 Mix Fruits Cartoon Ad</a:t>
            </a:r>
          </a:p>
        </p:txBody>
      </p:sp>
      <p:pic>
        <p:nvPicPr>
          <p:cNvPr id="3" name="yt5s.com-Kissan Jams (Tamil)-(480p)">
            <a:hlinkClick r:id="" action="ppaction://media"/>
            <a:extLst>
              <a:ext uri="{FF2B5EF4-FFF2-40B4-BE49-F238E27FC236}">
                <a16:creationId xmlns:a16="http://schemas.microsoft.com/office/drawing/2014/main" id="{5086F35B-0FFB-46BF-8300-7C3B1C10D7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353" y="2308762"/>
            <a:ext cx="8093456" cy="45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4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ED6F-375E-43A6-B7AB-6F9CB3BB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41557"/>
            <a:ext cx="9133730" cy="1233424"/>
          </a:xfrm>
        </p:spPr>
        <p:txBody>
          <a:bodyPr/>
          <a:lstStyle/>
          <a:p>
            <a:r>
              <a:rPr lang="en-IN" dirty="0"/>
              <a:t>After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670F-3003-4190-9452-08D3E7CC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74" y="1923644"/>
            <a:ext cx="9134856" cy="4152901"/>
          </a:xfrm>
        </p:spPr>
        <p:txBody>
          <a:bodyPr/>
          <a:lstStyle/>
          <a:p>
            <a:r>
              <a:rPr lang="en-IN" dirty="0"/>
              <a:t>Age group below 10 average sales is 26206.</a:t>
            </a:r>
          </a:p>
          <a:p>
            <a:r>
              <a:rPr lang="en-IN" dirty="0"/>
              <a:t>Age group between 11 and 20 average sales is 26367.</a:t>
            </a:r>
          </a:p>
          <a:p>
            <a:r>
              <a:rPr lang="en-IN" dirty="0"/>
              <a:t>The Above averages are taken after the 8 mix jam cartoon Ad</a:t>
            </a:r>
          </a:p>
          <a:p>
            <a:pPr marL="4572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0BCB9-3C3E-4651-8AA7-DEAC8A02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74" y="4135120"/>
            <a:ext cx="8803978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361B-1A93-4082-8B79-078B393A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Advertisement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A4A31E5-B246-4844-BC09-0B74826A6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431361"/>
              </p:ext>
            </p:extLst>
          </p:nvPr>
        </p:nvGraphicFramePr>
        <p:xfrm>
          <a:off x="1528763" y="1485900"/>
          <a:ext cx="9134475" cy="415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65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comparison</a:t>
            </a:r>
          </a:p>
        </p:txBody>
      </p:sp>
      <p:graphicFrame>
        <p:nvGraphicFramePr>
          <p:cNvPr id="4" name="Content Placeholder 3" descr="Accent process showing 3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526681"/>
              </p:ext>
            </p:extLst>
          </p:nvPr>
        </p:nvGraphicFramePr>
        <p:xfrm>
          <a:off x="2186291" y="1892613"/>
          <a:ext cx="7819418" cy="2645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ll fun education presentation (widescreen).potx" id="{13F266B3-3667-4715-838E-2D35384A824B}" vid="{5EC2A2B6-6A5B-436A-9EF3-6607D16C2EDB}"/>
    </a:ext>
  </a:extLst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D59B8A7B-DB68-4625-86A7-7FECB4C2AE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C9A7CA-BEC5-41E5-AAE1-C9D7FC518E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F5AFAE-B80F-42D3-94B4-729362BC1BCB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40262f94-9f35-4ac3-9a90-690165a166b7"/>
    <ds:schemaRef ds:uri="a4f35948-e619-41b3-aa29-22878b09cfd2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590</TotalTime>
  <Words>313</Words>
  <Application>Microsoft Office PowerPoint</Application>
  <PresentationFormat>Widescreen</PresentationFormat>
  <Paragraphs>70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Cambria</vt:lpstr>
      <vt:lpstr>Back to School 16x9</vt:lpstr>
      <vt:lpstr>KISSAN JAM</vt:lpstr>
      <vt:lpstr>STP</vt:lpstr>
      <vt:lpstr>Before Advertisement</vt:lpstr>
      <vt:lpstr>Before Advertisement</vt:lpstr>
      <vt:lpstr>TARGET</vt:lpstr>
      <vt:lpstr>8 Mix Fruits Cartoon Ad</vt:lpstr>
      <vt:lpstr>After Advertisement</vt:lpstr>
      <vt:lpstr>After Advertisement</vt:lpstr>
      <vt:lpstr>Hypothesis comparison</vt:lpstr>
      <vt:lpstr>SWOT ANALYSIS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KISSAN JAM</dc:title>
  <dc:creator>Ramu !</dc:creator>
  <cp:lastModifiedBy>Ramu !</cp:lastModifiedBy>
  <cp:revision>25</cp:revision>
  <dcterms:created xsi:type="dcterms:W3CDTF">2022-03-25T16:28:56Z</dcterms:created>
  <dcterms:modified xsi:type="dcterms:W3CDTF">2022-03-27T03:52:24Z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